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71" r:id="rId7"/>
    <p:sldId id="278" r:id="rId8"/>
    <p:sldId id="277" r:id="rId9"/>
    <p:sldId id="272" r:id="rId10"/>
    <p:sldId id="276" r:id="rId1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  <a:srgbClr val="030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6050"/>
            <a:ext cx="1813624" cy="4227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916050"/>
            <a:ext cx="1773808" cy="42274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5457" y="142113"/>
            <a:ext cx="25930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868" y="1046861"/>
            <a:ext cx="4448175" cy="316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hyperlink" Target="http://www/" TargetMode="External"/><Relationship Id="rId4" Type="http://schemas.openxmlformats.org/officeDocument/2006/relationships/hyperlink" Target="mailto:Margroup.batam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B94BCE-6FC7-4BFF-867D-FDDCCE846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62"/>
            <a:ext cx="9144000" cy="515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3326" y="2114550"/>
            <a:ext cx="3382874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l">
              <a:lnSpc>
                <a:spcPts val="3990"/>
              </a:lnSpc>
              <a:spcBef>
                <a:spcPts val="100"/>
              </a:spcBef>
            </a:pPr>
            <a:r>
              <a:rPr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 Perusahaan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l">
              <a:lnSpc>
                <a:spcPts val="6870"/>
              </a:lnSpc>
            </a:pPr>
            <a:r>
              <a:rPr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B94AA8-57FE-4E5D-82C2-4BA8EF956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" y="61076"/>
            <a:ext cx="901866" cy="901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60C34D-E917-4DBC-AC3E-8C79AF043F6B}"/>
              </a:ext>
            </a:extLst>
          </p:cNvPr>
          <p:cNvSpPr txBox="1"/>
          <p:nvPr/>
        </p:nvSpPr>
        <p:spPr>
          <a:xfrm>
            <a:off x="762000" y="133350"/>
            <a:ext cx="3429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30475"/>
                </a:solidFill>
              </a:rPr>
              <a:t>PT. MARITIM ABADI REZEKI</a:t>
            </a:r>
          </a:p>
          <a:p>
            <a:pPr algn="ctr"/>
            <a:r>
              <a:rPr lang="en-US" sz="1000" dirty="0">
                <a:solidFill>
                  <a:srgbClr val="818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Freight Forwarding &amp; Export - Import</a:t>
            </a:r>
          </a:p>
          <a:p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232785"/>
            <a:chOff x="0" y="0"/>
            <a:chExt cx="9144000" cy="3232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2198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67711" y="2355735"/>
              <a:ext cx="4608830" cy="864235"/>
            </a:xfrm>
            <a:custGeom>
              <a:avLst/>
              <a:gdLst/>
              <a:ahLst/>
              <a:cxnLst/>
              <a:rect l="l" t="t" r="r" b="b"/>
              <a:pathLst>
                <a:path w="4608830" h="864235">
                  <a:moveTo>
                    <a:pt x="4608449" y="0"/>
                  </a:moveTo>
                  <a:lnTo>
                    <a:pt x="0" y="0"/>
                  </a:lnTo>
                  <a:lnTo>
                    <a:pt x="0" y="864095"/>
                  </a:lnTo>
                  <a:lnTo>
                    <a:pt x="4608449" y="864095"/>
                  </a:lnTo>
                  <a:lnTo>
                    <a:pt x="4608449" y="0"/>
                  </a:lnTo>
                  <a:close/>
                </a:path>
              </a:pathLst>
            </a:custGeom>
            <a:solidFill>
              <a:srgbClr val="27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67711" y="2355735"/>
              <a:ext cx="4608830" cy="864235"/>
            </a:xfrm>
            <a:custGeom>
              <a:avLst/>
              <a:gdLst/>
              <a:ahLst/>
              <a:cxnLst/>
              <a:rect l="l" t="t" r="r" b="b"/>
              <a:pathLst>
                <a:path w="4608830" h="864235">
                  <a:moveTo>
                    <a:pt x="0" y="864095"/>
                  </a:moveTo>
                  <a:lnTo>
                    <a:pt x="4608449" y="864095"/>
                  </a:lnTo>
                  <a:lnTo>
                    <a:pt x="4608449" y="0"/>
                  </a:lnTo>
                  <a:lnTo>
                    <a:pt x="0" y="0"/>
                  </a:lnTo>
                  <a:lnTo>
                    <a:pt x="0" y="8640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267711" y="401161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288036" y="0"/>
                </a:moveTo>
                <a:lnTo>
                  <a:pt x="241333" y="3769"/>
                </a:lnTo>
                <a:lnTo>
                  <a:pt x="197022" y="14684"/>
                </a:lnTo>
                <a:lnTo>
                  <a:pt x="155699" y="32149"/>
                </a:lnTo>
                <a:lnTo>
                  <a:pt x="117957" y="55573"/>
                </a:lnTo>
                <a:lnTo>
                  <a:pt x="84391" y="84362"/>
                </a:lnTo>
                <a:lnTo>
                  <a:pt x="55595" y="117924"/>
                </a:lnTo>
                <a:lnTo>
                  <a:pt x="32164" y="155665"/>
                </a:lnTo>
                <a:lnTo>
                  <a:pt x="14691" y="196993"/>
                </a:lnTo>
                <a:lnTo>
                  <a:pt x="3771" y="241314"/>
                </a:lnTo>
                <a:lnTo>
                  <a:pt x="0" y="288036"/>
                </a:lnTo>
                <a:lnTo>
                  <a:pt x="3771" y="334754"/>
                </a:lnTo>
                <a:lnTo>
                  <a:pt x="14691" y="379072"/>
                </a:lnTo>
                <a:lnTo>
                  <a:pt x="32164" y="420397"/>
                </a:lnTo>
                <a:lnTo>
                  <a:pt x="55595" y="458137"/>
                </a:lnTo>
                <a:lnTo>
                  <a:pt x="84391" y="491697"/>
                </a:lnTo>
                <a:lnTo>
                  <a:pt x="117957" y="520486"/>
                </a:lnTo>
                <a:lnTo>
                  <a:pt x="155699" y="543910"/>
                </a:lnTo>
                <a:lnTo>
                  <a:pt x="197022" y="561375"/>
                </a:lnTo>
                <a:lnTo>
                  <a:pt x="241333" y="572289"/>
                </a:lnTo>
                <a:lnTo>
                  <a:pt x="288036" y="576059"/>
                </a:lnTo>
                <a:lnTo>
                  <a:pt x="334769" y="572289"/>
                </a:lnTo>
                <a:lnTo>
                  <a:pt x="379098" y="561375"/>
                </a:lnTo>
                <a:lnTo>
                  <a:pt x="420428" y="543910"/>
                </a:lnTo>
                <a:lnTo>
                  <a:pt x="458169" y="520486"/>
                </a:lnTo>
                <a:lnTo>
                  <a:pt x="491728" y="491697"/>
                </a:lnTo>
                <a:lnTo>
                  <a:pt x="520513" y="458137"/>
                </a:lnTo>
                <a:lnTo>
                  <a:pt x="543931" y="420397"/>
                </a:lnTo>
                <a:lnTo>
                  <a:pt x="561392" y="379072"/>
                </a:lnTo>
                <a:lnTo>
                  <a:pt x="572303" y="334754"/>
                </a:lnTo>
                <a:lnTo>
                  <a:pt x="576071" y="288036"/>
                </a:lnTo>
                <a:lnTo>
                  <a:pt x="572303" y="241314"/>
                </a:lnTo>
                <a:lnTo>
                  <a:pt x="561392" y="196993"/>
                </a:lnTo>
                <a:lnTo>
                  <a:pt x="543931" y="155665"/>
                </a:lnTo>
                <a:lnTo>
                  <a:pt x="520513" y="117924"/>
                </a:lnTo>
                <a:lnTo>
                  <a:pt x="491728" y="84362"/>
                </a:lnTo>
                <a:lnTo>
                  <a:pt x="458169" y="55573"/>
                </a:lnTo>
                <a:lnTo>
                  <a:pt x="420428" y="32149"/>
                </a:lnTo>
                <a:lnTo>
                  <a:pt x="379098" y="14684"/>
                </a:lnTo>
                <a:lnTo>
                  <a:pt x="334769" y="3769"/>
                </a:lnTo>
                <a:lnTo>
                  <a:pt x="288036" y="0"/>
                </a:lnTo>
                <a:close/>
              </a:path>
            </a:pathLst>
          </a:custGeom>
          <a:solidFill>
            <a:srgbClr val="79B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3964" y="401161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288036" y="0"/>
                </a:moveTo>
                <a:lnTo>
                  <a:pt x="241302" y="3769"/>
                </a:lnTo>
                <a:lnTo>
                  <a:pt x="196973" y="14684"/>
                </a:lnTo>
                <a:lnTo>
                  <a:pt x="155643" y="32149"/>
                </a:lnTo>
                <a:lnTo>
                  <a:pt x="117902" y="55573"/>
                </a:lnTo>
                <a:lnTo>
                  <a:pt x="84343" y="84362"/>
                </a:lnTo>
                <a:lnTo>
                  <a:pt x="55558" y="117924"/>
                </a:lnTo>
                <a:lnTo>
                  <a:pt x="32140" y="155665"/>
                </a:lnTo>
                <a:lnTo>
                  <a:pt x="14679" y="196993"/>
                </a:lnTo>
                <a:lnTo>
                  <a:pt x="3768" y="241314"/>
                </a:lnTo>
                <a:lnTo>
                  <a:pt x="0" y="288036"/>
                </a:lnTo>
                <a:lnTo>
                  <a:pt x="3768" y="334754"/>
                </a:lnTo>
                <a:lnTo>
                  <a:pt x="14679" y="379072"/>
                </a:lnTo>
                <a:lnTo>
                  <a:pt x="32140" y="420397"/>
                </a:lnTo>
                <a:lnTo>
                  <a:pt x="55558" y="458137"/>
                </a:lnTo>
                <a:lnTo>
                  <a:pt x="84343" y="491697"/>
                </a:lnTo>
                <a:lnTo>
                  <a:pt x="117902" y="520486"/>
                </a:lnTo>
                <a:lnTo>
                  <a:pt x="155643" y="543910"/>
                </a:lnTo>
                <a:lnTo>
                  <a:pt x="196973" y="561375"/>
                </a:lnTo>
                <a:lnTo>
                  <a:pt x="241302" y="572289"/>
                </a:lnTo>
                <a:lnTo>
                  <a:pt x="288036" y="576059"/>
                </a:lnTo>
                <a:lnTo>
                  <a:pt x="334769" y="572289"/>
                </a:lnTo>
                <a:lnTo>
                  <a:pt x="379098" y="561375"/>
                </a:lnTo>
                <a:lnTo>
                  <a:pt x="420428" y="543910"/>
                </a:lnTo>
                <a:lnTo>
                  <a:pt x="458169" y="520486"/>
                </a:lnTo>
                <a:lnTo>
                  <a:pt x="491728" y="491697"/>
                </a:lnTo>
                <a:lnTo>
                  <a:pt x="520513" y="458137"/>
                </a:lnTo>
                <a:lnTo>
                  <a:pt x="543931" y="420397"/>
                </a:lnTo>
                <a:lnTo>
                  <a:pt x="561392" y="379072"/>
                </a:lnTo>
                <a:lnTo>
                  <a:pt x="572303" y="334754"/>
                </a:lnTo>
                <a:lnTo>
                  <a:pt x="576072" y="288036"/>
                </a:lnTo>
                <a:lnTo>
                  <a:pt x="572303" y="241314"/>
                </a:lnTo>
                <a:lnTo>
                  <a:pt x="561392" y="196993"/>
                </a:lnTo>
                <a:lnTo>
                  <a:pt x="543931" y="155665"/>
                </a:lnTo>
                <a:lnTo>
                  <a:pt x="520513" y="117924"/>
                </a:lnTo>
                <a:lnTo>
                  <a:pt x="491728" y="84362"/>
                </a:lnTo>
                <a:lnTo>
                  <a:pt x="458169" y="55573"/>
                </a:lnTo>
                <a:lnTo>
                  <a:pt x="420428" y="32149"/>
                </a:lnTo>
                <a:lnTo>
                  <a:pt x="379098" y="14684"/>
                </a:lnTo>
                <a:lnTo>
                  <a:pt x="334769" y="3769"/>
                </a:lnTo>
                <a:lnTo>
                  <a:pt x="288036" y="0"/>
                </a:lnTo>
                <a:close/>
              </a:path>
            </a:pathLst>
          </a:custGeom>
          <a:solidFill>
            <a:srgbClr val="3A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300215" y="4011612"/>
            <a:ext cx="576580" cy="576580"/>
            <a:chOff x="6300215" y="4011612"/>
            <a:chExt cx="576580" cy="576580"/>
          </a:xfrm>
        </p:grpSpPr>
        <p:sp>
          <p:nvSpPr>
            <p:cNvPr id="9" name="object 9"/>
            <p:cNvSpPr/>
            <p:nvPr/>
          </p:nvSpPr>
          <p:spPr>
            <a:xfrm>
              <a:off x="6300215" y="4011612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41302" y="3769"/>
                  </a:lnTo>
                  <a:lnTo>
                    <a:pt x="196973" y="14684"/>
                  </a:lnTo>
                  <a:lnTo>
                    <a:pt x="155643" y="32149"/>
                  </a:lnTo>
                  <a:lnTo>
                    <a:pt x="117902" y="55573"/>
                  </a:lnTo>
                  <a:lnTo>
                    <a:pt x="84343" y="84362"/>
                  </a:lnTo>
                  <a:lnTo>
                    <a:pt x="55558" y="117924"/>
                  </a:lnTo>
                  <a:lnTo>
                    <a:pt x="32140" y="155665"/>
                  </a:lnTo>
                  <a:lnTo>
                    <a:pt x="14679" y="196993"/>
                  </a:lnTo>
                  <a:lnTo>
                    <a:pt x="3768" y="241314"/>
                  </a:lnTo>
                  <a:lnTo>
                    <a:pt x="0" y="288036"/>
                  </a:lnTo>
                  <a:lnTo>
                    <a:pt x="3768" y="334754"/>
                  </a:lnTo>
                  <a:lnTo>
                    <a:pt x="14679" y="379072"/>
                  </a:lnTo>
                  <a:lnTo>
                    <a:pt x="32140" y="420397"/>
                  </a:lnTo>
                  <a:lnTo>
                    <a:pt x="55558" y="458137"/>
                  </a:lnTo>
                  <a:lnTo>
                    <a:pt x="84343" y="491697"/>
                  </a:lnTo>
                  <a:lnTo>
                    <a:pt x="117902" y="520486"/>
                  </a:lnTo>
                  <a:lnTo>
                    <a:pt x="155643" y="543910"/>
                  </a:lnTo>
                  <a:lnTo>
                    <a:pt x="196973" y="561375"/>
                  </a:lnTo>
                  <a:lnTo>
                    <a:pt x="241302" y="572289"/>
                  </a:lnTo>
                  <a:lnTo>
                    <a:pt x="288036" y="576059"/>
                  </a:lnTo>
                  <a:lnTo>
                    <a:pt x="334738" y="572289"/>
                  </a:lnTo>
                  <a:lnTo>
                    <a:pt x="379049" y="561375"/>
                  </a:lnTo>
                  <a:lnTo>
                    <a:pt x="420372" y="543910"/>
                  </a:lnTo>
                  <a:lnTo>
                    <a:pt x="458114" y="520486"/>
                  </a:lnTo>
                  <a:lnTo>
                    <a:pt x="491680" y="491697"/>
                  </a:lnTo>
                  <a:lnTo>
                    <a:pt x="520476" y="458137"/>
                  </a:lnTo>
                  <a:lnTo>
                    <a:pt x="543907" y="420397"/>
                  </a:lnTo>
                  <a:lnTo>
                    <a:pt x="561380" y="379072"/>
                  </a:lnTo>
                  <a:lnTo>
                    <a:pt x="572300" y="334754"/>
                  </a:lnTo>
                  <a:lnTo>
                    <a:pt x="576072" y="288036"/>
                  </a:lnTo>
                  <a:lnTo>
                    <a:pt x="572300" y="241314"/>
                  </a:lnTo>
                  <a:lnTo>
                    <a:pt x="561380" y="196993"/>
                  </a:lnTo>
                  <a:lnTo>
                    <a:pt x="543907" y="155665"/>
                  </a:lnTo>
                  <a:lnTo>
                    <a:pt x="520476" y="117924"/>
                  </a:lnTo>
                  <a:lnTo>
                    <a:pt x="491680" y="84362"/>
                  </a:lnTo>
                  <a:lnTo>
                    <a:pt x="458114" y="55573"/>
                  </a:lnTo>
                  <a:lnTo>
                    <a:pt x="420372" y="32149"/>
                  </a:lnTo>
                  <a:lnTo>
                    <a:pt x="379049" y="14684"/>
                  </a:lnTo>
                  <a:lnTo>
                    <a:pt x="334738" y="3769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A47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9153" y="4150550"/>
              <a:ext cx="298196" cy="2981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81732" y="4622698"/>
            <a:ext cx="16710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Margroup.batam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6147" y="4606072"/>
            <a:ext cx="1066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+62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.8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72739898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7034" y="4622088"/>
            <a:ext cx="1169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67711" y="2355735"/>
            <a:ext cx="4608830" cy="633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080"/>
              </a:lnSpc>
            </a:pPr>
            <a:r>
              <a:rPr sz="28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PT. </a:t>
            </a:r>
            <a:r>
              <a:rPr lang="en-US" sz="2800" spc="-1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</a:t>
            </a:r>
            <a:r>
              <a:rPr lang="en-US" sz="28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Abadi </a:t>
            </a:r>
            <a:r>
              <a:rPr lang="en-US" sz="2800" spc="-1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Rezeki</a:t>
            </a:r>
            <a:endParaRPr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5585" algn="ctr">
              <a:lnSpc>
                <a:spcPct val="100000"/>
              </a:lnSpc>
              <a:spcBef>
                <a:spcPts val="430"/>
              </a:spcBef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Jalan Sei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Tering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Melcem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 2 No.82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Ampar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3376" y="3240404"/>
            <a:ext cx="1213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30" dirty="0">
                <a:latin typeface="Trebuchet MS"/>
                <a:cs typeface="Trebuchet MS"/>
              </a:rPr>
              <a:t>Conta</a:t>
            </a:r>
            <a:r>
              <a:rPr sz="2800" spc="-490" dirty="0">
                <a:latin typeface="Trebuchet MS"/>
                <a:cs typeface="Trebuchet MS"/>
              </a:rPr>
              <a:t>ct</a:t>
            </a:r>
            <a:r>
              <a:rPr sz="2800" spc="-425" dirty="0">
                <a:latin typeface="Trebuchet MS"/>
                <a:cs typeface="Trebuchet MS"/>
              </a:rPr>
              <a:t> </a:t>
            </a:r>
            <a:r>
              <a:rPr sz="2800" spc="-390" dirty="0">
                <a:latin typeface="Trebuchet MS"/>
                <a:cs typeface="Trebuchet MS"/>
              </a:rPr>
              <a:t>U</a:t>
            </a:r>
            <a:r>
              <a:rPr sz="2800" spc="-310" dirty="0">
                <a:latin typeface="Trebuchet MS"/>
                <a:cs typeface="Trebuchet MS"/>
              </a:rPr>
              <a:t>s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9720" y="4083913"/>
            <a:ext cx="437426" cy="43742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3028" y="4155922"/>
            <a:ext cx="293039" cy="293039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461CBD06-4D33-4EB0-AD17-0DC47A24EA03}"/>
              </a:ext>
            </a:extLst>
          </p:cNvPr>
          <p:cNvSpPr txBox="1"/>
          <p:nvPr/>
        </p:nvSpPr>
        <p:spPr>
          <a:xfrm>
            <a:off x="4036703" y="4786119"/>
            <a:ext cx="10662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+62.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81275300971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859280"/>
            <a:chOff x="0" y="0"/>
            <a:chExt cx="9144000" cy="1859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8591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859280"/>
            </a:xfrm>
            <a:custGeom>
              <a:avLst/>
              <a:gdLst/>
              <a:ahLst/>
              <a:cxnLst/>
              <a:rect l="l" t="t" r="r" b="b"/>
              <a:pathLst>
                <a:path w="9144000" h="1859280">
                  <a:moveTo>
                    <a:pt x="0" y="1859152"/>
                  </a:moveTo>
                  <a:lnTo>
                    <a:pt x="9144000" y="18591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59152"/>
                  </a:lnTo>
                  <a:close/>
                </a:path>
              </a:pathLst>
            </a:custGeom>
            <a:solidFill>
              <a:srgbClr val="0A476B">
                <a:alpha val="6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7004" y="190880"/>
            <a:ext cx="2675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84" dirty="0">
                <a:solidFill>
                  <a:srgbClr val="FFFFFF"/>
                </a:solidFill>
              </a:rPr>
              <a:t>Profi</a:t>
            </a:r>
            <a:r>
              <a:rPr sz="3600" spc="-315" dirty="0">
                <a:solidFill>
                  <a:srgbClr val="FFFFFF"/>
                </a:solidFill>
              </a:rPr>
              <a:t>l</a:t>
            </a:r>
            <a:r>
              <a:rPr sz="3600" spc="-540" dirty="0">
                <a:solidFill>
                  <a:srgbClr val="FFFFFF"/>
                </a:solidFill>
              </a:rPr>
              <a:t> </a:t>
            </a:r>
            <a:r>
              <a:rPr sz="3600" spc="-590" dirty="0">
                <a:solidFill>
                  <a:srgbClr val="FFFFFF"/>
                </a:solidFill>
              </a:rPr>
              <a:t>Peru</a:t>
            </a:r>
            <a:r>
              <a:rPr sz="3600" spc="-459" dirty="0">
                <a:solidFill>
                  <a:srgbClr val="FFFFFF"/>
                </a:solidFill>
              </a:rPr>
              <a:t>s</a:t>
            </a:r>
            <a:r>
              <a:rPr sz="3600" spc="-555" dirty="0">
                <a:solidFill>
                  <a:srgbClr val="FFFFFF"/>
                </a:solidFill>
              </a:rPr>
              <a:t>ahaan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02437" y="2152904"/>
            <a:ext cx="7957184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</a:t>
            </a:r>
            <a:r>
              <a:rPr lang="en-US" sz="1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Maritim</a:t>
            </a:r>
            <a:r>
              <a:rPr lang="en-US"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Abadi </a:t>
            </a:r>
            <a:r>
              <a:rPr lang="en-US" sz="1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Rezeki</a:t>
            </a:r>
            <a:r>
              <a:rPr lang="en-US"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didirikan</a:t>
            </a:r>
            <a:r>
              <a:rPr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PT. </a:t>
            </a:r>
            <a:r>
              <a:rPr lang="en-US"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Maritim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Abadi </a:t>
            </a:r>
            <a:r>
              <a:rPr lang="en-US"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Rezeki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dibentuk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memenuhi kebutuhan logistik dan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transportasi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industri/bisnis di </a:t>
            </a:r>
            <a:r>
              <a:rPr lang="en-US"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Batam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Layanan terintegrasi mulai dari jasa </a:t>
            </a:r>
            <a:r>
              <a:rPr sz="1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freight </a:t>
            </a:r>
            <a:r>
              <a:rPr sz="1200" i="1" cap="small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orwarding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200" cap="small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anajemen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ransportasi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yang didukung oleh pilihan lengkap armada transportasi darat dan spesialisasi dalam menangani kargo yang membutuhkan penanganan khusus baik di dalam maupun luar negeri. </a:t>
            </a:r>
            <a:r>
              <a:rPr lang="en-US" sz="1200" cap="small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ombinasi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layanan prima dengan dasar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jaringan yang luas, memungkinkan kami memberikan pilihan prima dengan harga yang kompetitif sesuai dengan kebutuhan para klien.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9855" y="987552"/>
            <a:ext cx="2300605" cy="0"/>
          </a:xfrm>
          <a:custGeom>
            <a:avLst/>
            <a:gdLst/>
            <a:ahLst/>
            <a:cxnLst/>
            <a:rect l="l" t="t" r="r" b="b"/>
            <a:pathLst>
              <a:path w="2300604">
                <a:moveTo>
                  <a:pt x="0" y="0"/>
                </a:moveTo>
                <a:lnTo>
                  <a:pt x="2300097" y="0"/>
                </a:lnTo>
              </a:path>
            </a:pathLst>
          </a:custGeom>
          <a:ln w="76200">
            <a:solidFill>
              <a:srgbClr val="79B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546" y="0"/>
            <a:ext cx="2736850" cy="5123180"/>
            <a:chOff x="539546" y="0"/>
            <a:chExt cx="2736850" cy="5123180"/>
          </a:xfrm>
        </p:grpSpPr>
        <p:sp>
          <p:nvSpPr>
            <p:cNvPr id="3" name="object 3"/>
            <p:cNvSpPr/>
            <p:nvPr/>
          </p:nvSpPr>
          <p:spPr>
            <a:xfrm>
              <a:off x="539546" y="0"/>
              <a:ext cx="2736850" cy="5123180"/>
            </a:xfrm>
            <a:custGeom>
              <a:avLst/>
              <a:gdLst/>
              <a:ahLst/>
              <a:cxnLst/>
              <a:rect l="l" t="t" r="r" b="b"/>
              <a:pathLst>
                <a:path w="2736850" h="5123180">
                  <a:moveTo>
                    <a:pt x="0" y="5122961"/>
                  </a:moveTo>
                  <a:lnTo>
                    <a:pt x="2736342" y="5122961"/>
                  </a:lnTo>
                  <a:lnTo>
                    <a:pt x="2736342" y="0"/>
                  </a:lnTo>
                  <a:lnTo>
                    <a:pt x="0" y="0"/>
                  </a:lnTo>
                  <a:lnTo>
                    <a:pt x="0" y="5122961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573" y="2526031"/>
              <a:ext cx="1152525" cy="45720"/>
            </a:xfrm>
            <a:custGeom>
              <a:avLst/>
              <a:gdLst/>
              <a:ahLst/>
              <a:cxnLst/>
              <a:rect l="l" t="t" r="r" b="b"/>
              <a:pathLst>
                <a:path w="1152525" h="45719">
                  <a:moveTo>
                    <a:pt x="115213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152131" y="45718"/>
                  </a:lnTo>
                  <a:lnTo>
                    <a:pt x="1152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473" y="1211021"/>
            <a:ext cx="1457960" cy="10102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45"/>
              </a:spcBef>
            </a:pPr>
            <a:r>
              <a:rPr sz="3200" spc="-445" dirty="0">
                <a:solidFill>
                  <a:srgbClr val="FFFFFF"/>
                </a:solidFill>
              </a:rPr>
              <a:t>Struktur </a:t>
            </a:r>
            <a:r>
              <a:rPr sz="3200" spc="-440" dirty="0">
                <a:solidFill>
                  <a:srgbClr val="FFFFFF"/>
                </a:solidFill>
              </a:rPr>
              <a:t> </a:t>
            </a:r>
            <a:r>
              <a:rPr sz="3200" spc="-395" dirty="0">
                <a:solidFill>
                  <a:srgbClr val="FFFFFF"/>
                </a:solidFill>
              </a:rPr>
              <a:t>Organisasi</a:t>
            </a:r>
            <a:endParaRPr sz="32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95A04-EC94-4BC6-BBF3-A3AA22ABB7F4}"/>
              </a:ext>
            </a:extLst>
          </p:cNvPr>
          <p:cNvCxnSpPr/>
          <p:nvPr/>
        </p:nvCxnSpPr>
        <p:spPr>
          <a:xfrm flipH="1">
            <a:off x="6222840" y="1209675"/>
            <a:ext cx="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59B4B7E-059B-4A7D-A438-3122DA7AB986}"/>
              </a:ext>
            </a:extLst>
          </p:cNvPr>
          <p:cNvSpPr/>
          <p:nvPr/>
        </p:nvSpPr>
        <p:spPr>
          <a:xfrm>
            <a:off x="4953000" y="285750"/>
            <a:ext cx="2543175" cy="895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DIREKTUR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M. YASIN CANDRA</a:t>
            </a:r>
            <a:endParaRPr lang="en-ID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2A5004-206D-4730-8F83-E4360535BEB4}"/>
              </a:ext>
            </a:extLst>
          </p:cNvPr>
          <p:cNvCxnSpPr/>
          <p:nvPr/>
        </p:nvCxnSpPr>
        <p:spPr>
          <a:xfrm flipH="1">
            <a:off x="6222839" y="1504950"/>
            <a:ext cx="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B1EE5C-26C5-46C5-96D0-69F8F9FD77F6}"/>
              </a:ext>
            </a:extLst>
          </p:cNvPr>
          <p:cNvSpPr/>
          <p:nvPr/>
        </p:nvSpPr>
        <p:spPr>
          <a:xfrm>
            <a:off x="3378018" y="1794406"/>
            <a:ext cx="1371599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/>
              <a:t>ACCOUNTING</a:t>
            </a:r>
          </a:p>
          <a:p>
            <a:pPr algn="ctr"/>
            <a:r>
              <a:rPr lang="en-US" sz="1000" dirty="0"/>
              <a:t>   </a:t>
            </a:r>
            <a:r>
              <a:rPr lang="en-US" sz="1000" dirty="0">
                <a:solidFill>
                  <a:srgbClr val="0070C0"/>
                </a:solidFill>
              </a:rPr>
              <a:t>EDY KRISNADI</a:t>
            </a:r>
            <a:r>
              <a:rPr lang="en-US" sz="1000" dirty="0"/>
              <a:t>	</a:t>
            </a:r>
            <a:endParaRPr lang="en-ID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115740-0A56-485D-A7E9-EE3A1CF40E87}"/>
              </a:ext>
            </a:extLst>
          </p:cNvPr>
          <p:cNvCxnSpPr>
            <a:cxnSpLocks/>
          </p:cNvCxnSpPr>
          <p:nvPr/>
        </p:nvCxnSpPr>
        <p:spPr>
          <a:xfrm>
            <a:off x="4063817" y="1510068"/>
            <a:ext cx="4318042" cy="4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A2E6C-ED49-4942-8736-1912391AEE4B}"/>
              </a:ext>
            </a:extLst>
          </p:cNvPr>
          <p:cNvSpPr/>
          <p:nvPr/>
        </p:nvSpPr>
        <p:spPr>
          <a:xfrm>
            <a:off x="5397316" y="1801909"/>
            <a:ext cx="1651041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/>
              <a:t>MANAJER OPERASIONAL</a:t>
            </a:r>
          </a:p>
          <a:p>
            <a:pPr algn="ctr"/>
            <a:r>
              <a:rPr lang="en-US" sz="1000" dirty="0"/>
              <a:t>        </a:t>
            </a:r>
            <a:r>
              <a:rPr lang="en-US" sz="1000" dirty="0">
                <a:solidFill>
                  <a:srgbClr val="0070C0"/>
                </a:solidFill>
              </a:rPr>
              <a:t>DAMIRI</a:t>
            </a:r>
            <a:r>
              <a:rPr lang="en-US" sz="1000" dirty="0"/>
              <a:t>	</a:t>
            </a:r>
            <a:endParaRPr lang="en-ID" sz="1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EC6D4C-54F2-4E35-B0FA-77D82FD5010C}"/>
              </a:ext>
            </a:extLst>
          </p:cNvPr>
          <p:cNvCxnSpPr/>
          <p:nvPr/>
        </p:nvCxnSpPr>
        <p:spPr>
          <a:xfrm flipH="1">
            <a:off x="4063817" y="1499131"/>
            <a:ext cx="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461F4C-C95B-42F6-AA2B-15AD31767312}"/>
              </a:ext>
            </a:extLst>
          </p:cNvPr>
          <p:cNvCxnSpPr/>
          <p:nvPr/>
        </p:nvCxnSpPr>
        <p:spPr>
          <a:xfrm flipH="1">
            <a:off x="8382000" y="1514475"/>
            <a:ext cx="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4385743-9B54-47F8-9091-55953EE403B8}"/>
              </a:ext>
            </a:extLst>
          </p:cNvPr>
          <p:cNvSpPr/>
          <p:nvPr/>
        </p:nvSpPr>
        <p:spPr>
          <a:xfrm>
            <a:off x="7696060" y="1794405"/>
            <a:ext cx="1371599" cy="692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/>
              <a:t>MARKETING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</a:rPr>
              <a:t>M. YASIN CANDRA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</a:rPr>
              <a:t>DAMIRI</a:t>
            </a:r>
          </a:p>
          <a:p>
            <a:pPr algn="ctr"/>
            <a:r>
              <a:rPr lang="en-US" sz="1000" dirty="0">
                <a:solidFill>
                  <a:srgbClr val="0070C0"/>
                </a:solidFill>
              </a:rPr>
              <a:t>EDY KRISNADI</a:t>
            </a:r>
            <a:endParaRPr lang="en-ID" sz="1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5136" y="1736736"/>
            <a:ext cx="664210" cy="533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3600" spc="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0" y="1203578"/>
            <a:ext cx="4572000" cy="901144"/>
          </a:xfrm>
          <a:prstGeom prst="rect">
            <a:avLst/>
          </a:prstGeom>
          <a:solidFill>
            <a:srgbClr val="79BC9A"/>
          </a:solidFill>
        </p:spPr>
        <p:txBody>
          <a:bodyPr vert="horz" wrap="square" lIns="0" tIns="215265" rIns="0" bIns="0" rtlCol="0">
            <a:spAutoFit/>
          </a:bodyPr>
          <a:lstStyle/>
          <a:p>
            <a:pPr marL="1097915" marR="346075">
              <a:lnSpc>
                <a:spcPct val="102099"/>
              </a:lnSpc>
              <a:spcBef>
                <a:spcPts val="1695"/>
              </a:spcBef>
            </a:pP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terpercaya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berkualitas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bertanggung-jawab</a:t>
            </a:r>
            <a:r>
              <a:rPr lang="en-ID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0" y="2643733"/>
            <a:ext cx="4572000" cy="1867755"/>
          </a:xfrm>
          <a:prstGeom prst="rect">
            <a:avLst/>
          </a:prstGeom>
          <a:solidFill>
            <a:srgbClr val="3A8585"/>
          </a:solidFill>
        </p:spPr>
        <p:txBody>
          <a:bodyPr vert="horz" wrap="square" lIns="0" tIns="4445" rIns="0" bIns="0" rtlCol="0">
            <a:spAutoFit/>
          </a:bodyPr>
          <a:lstStyle/>
          <a:p>
            <a:pPr marL="1113790" marR="572135">
              <a:lnSpc>
                <a:spcPct val="104299"/>
              </a:lnSpc>
            </a:pPr>
            <a:endParaRPr lang="en-US" sz="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240" marR="572135" indent="-171450">
              <a:lnSpc>
                <a:spcPct val="104299"/>
              </a:lnSpc>
              <a:buFontTx/>
              <a:buChar char="-"/>
            </a:pP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85240" marR="572135" indent="-171450">
              <a:lnSpc>
                <a:spcPct val="104299"/>
              </a:lnSpc>
              <a:buFontTx/>
              <a:buChar char="-"/>
            </a:pP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ekspedisi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/Perusahaan</a:t>
            </a:r>
          </a:p>
          <a:p>
            <a:pPr marL="1285240" marR="572135" indent="-171450">
              <a:lnSpc>
                <a:spcPct val="104299"/>
              </a:lnSpc>
              <a:buFontTx/>
              <a:buChar char="-"/>
            </a:pP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menerus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optimalisasi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900" kern="1500" spc="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batam</a:t>
            </a:r>
            <a:r>
              <a:rPr lang="en-US" sz="900" kern="15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85240" marR="572135" indent="-171450">
              <a:lnSpc>
                <a:spcPct val="104299"/>
              </a:lnSpc>
              <a:buFontTx/>
              <a:buChar char="-"/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240" marR="572135" indent="-171450">
              <a:lnSpc>
                <a:spcPct val="104299"/>
              </a:lnSpc>
              <a:buFontTx/>
              <a:buChar char="-"/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3790" marR="572135">
              <a:lnSpc>
                <a:spcPct val="104299"/>
              </a:lnSpc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4541" y="187578"/>
            <a:ext cx="2155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20" dirty="0">
                <a:solidFill>
                  <a:srgbClr val="44536B"/>
                </a:solidFill>
              </a:rPr>
              <a:t>Visi</a:t>
            </a:r>
            <a:r>
              <a:rPr sz="4800" spc="-715" dirty="0">
                <a:solidFill>
                  <a:srgbClr val="44536B"/>
                </a:solidFill>
              </a:rPr>
              <a:t> </a:t>
            </a:r>
            <a:r>
              <a:rPr sz="4800" spc="-940" dirty="0">
                <a:solidFill>
                  <a:srgbClr val="44536B"/>
                </a:solidFill>
              </a:rPr>
              <a:t>&amp;</a:t>
            </a:r>
            <a:r>
              <a:rPr sz="4800" spc="-730" dirty="0">
                <a:solidFill>
                  <a:srgbClr val="44536B"/>
                </a:solidFill>
              </a:rPr>
              <a:t> </a:t>
            </a:r>
            <a:r>
              <a:rPr sz="4800" spc="-375" dirty="0">
                <a:solidFill>
                  <a:srgbClr val="44536B"/>
                </a:solidFill>
              </a:rPr>
              <a:t>Misi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4741956" y="3225906"/>
            <a:ext cx="664845" cy="6369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mi</a:t>
            </a:r>
            <a:r>
              <a:rPr sz="3600" spc="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14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0" y="25971"/>
            <a:ext cx="5868670" cy="5143500"/>
          </a:xfrm>
          <a:custGeom>
            <a:avLst/>
            <a:gdLst/>
            <a:ahLst/>
            <a:cxnLst/>
            <a:rect l="l" t="t" r="r" b="b"/>
            <a:pathLst>
              <a:path w="5868670" h="5143500">
                <a:moveTo>
                  <a:pt x="0" y="5143500"/>
                </a:moveTo>
                <a:lnTo>
                  <a:pt x="5868111" y="5143500"/>
                </a:lnTo>
                <a:lnTo>
                  <a:pt x="5868111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9750" cy="5143500"/>
          </a:xfrm>
          <a:custGeom>
            <a:avLst/>
            <a:gdLst/>
            <a:ahLst/>
            <a:cxnLst/>
            <a:rect l="l" t="t" r="r" b="b"/>
            <a:pathLst>
              <a:path w="539750" h="5143500">
                <a:moveTo>
                  <a:pt x="0" y="5143500"/>
                </a:moveTo>
                <a:lnTo>
                  <a:pt x="539546" y="5143500"/>
                </a:lnTo>
                <a:lnTo>
                  <a:pt x="539546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475" y="-6365"/>
            <a:ext cx="2736850" cy="5143500"/>
          </a:xfrm>
          <a:custGeom>
            <a:avLst/>
            <a:gdLst/>
            <a:ahLst/>
            <a:cxnLst/>
            <a:rect l="l" t="t" r="r" b="b"/>
            <a:pathLst>
              <a:path w="2736850" h="5143500">
                <a:moveTo>
                  <a:pt x="2736342" y="0"/>
                </a:moveTo>
                <a:lnTo>
                  <a:pt x="0" y="0"/>
                </a:lnTo>
                <a:lnTo>
                  <a:pt x="0" y="5143500"/>
                </a:lnTo>
                <a:lnTo>
                  <a:pt x="2736342" y="5143500"/>
                </a:lnTo>
                <a:lnTo>
                  <a:pt x="2736342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90473" y="1385229"/>
            <a:ext cx="1824127" cy="202555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200" spc="-150" dirty="0" err="1">
                <a:solidFill>
                  <a:srgbClr val="FFFFFF"/>
                </a:solidFill>
              </a:rPr>
              <a:t>Fasilitas</a:t>
            </a:r>
            <a:br>
              <a:rPr lang="en-US" sz="3200" spc="-150" dirty="0">
                <a:solidFill>
                  <a:srgbClr val="FFFFFF"/>
                </a:solidFill>
              </a:rPr>
            </a:br>
            <a:r>
              <a:rPr lang="en-ID" sz="3200" spc="-150" dirty="0" err="1">
                <a:solidFill>
                  <a:srgbClr val="FFFFFF"/>
                </a:solidFill>
              </a:rPr>
              <a:t>Alat</a:t>
            </a:r>
            <a:r>
              <a:rPr lang="en-ID" sz="3200" spc="-150" dirty="0">
                <a:solidFill>
                  <a:srgbClr val="FFFFFF"/>
                </a:solidFill>
              </a:rPr>
              <a:t> </a:t>
            </a:r>
            <a:r>
              <a:rPr lang="en-ID" sz="3200" spc="-150" dirty="0" err="1">
                <a:solidFill>
                  <a:srgbClr val="FFFFFF"/>
                </a:solidFill>
              </a:rPr>
              <a:t>Berat</a:t>
            </a:r>
            <a:r>
              <a:rPr lang="en-ID" sz="3200" spc="-150" dirty="0">
                <a:solidFill>
                  <a:srgbClr val="FFFFFF"/>
                </a:solidFill>
              </a:rPr>
              <a:t> &amp; Lori BATAM</a:t>
            </a:r>
            <a:endParaRPr sz="3200" spc="-1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02EAAD-7764-4A97-81F8-B21904F33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97" y="40203"/>
            <a:ext cx="1405100" cy="18734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6F4057-5B83-4F75-84B4-E27C0B091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99" y="256320"/>
            <a:ext cx="2209800" cy="16573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1803F3-A6B2-496A-AEF6-879B64935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73" y="427146"/>
            <a:ext cx="2209801" cy="16573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BAEF92-FCAD-4120-BE67-C90B62A54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39" y="2242689"/>
            <a:ext cx="1762322" cy="13217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A3B761-FB74-40EF-8FA2-6D4054AE55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9" y="2084497"/>
            <a:ext cx="2133600" cy="1200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9F990B-7DD3-4B0A-A5B3-8AF10EFE1E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5" y="3638550"/>
            <a:ext cx="2006455" cy="11296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0BA245-6033-4194-914D-0CB726D596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89" y="3846722"/>
            <a:ext cx="1848111" cy="10404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2D6E0CE-B926-4B09-BAC6-C840DBECCD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35" y="2438400"/>
            <a:ext cx="1762321" cy="1200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A6AA0D-6687-432B-B5BD-4282DFBC97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31" y="4043947"/>
            <a:ext cx="1848111" cy="1040458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B0BACE5B-9AEC-4A52-A88E-CAEDB8C4EE0E}"/>
              </a:ext>
            </a:extLst>
          </p:cNvPr>
          <p:cNvSpPr/>
          <p:nvPr/>
        </p:nvSpPr>
        <p:spPr>
          <a:xfrm>
            <a:off x="744322" y="3518711"/>
            <a:ext cx="1152525" cy="45720"/>
          </a:xfrm>
          <a:custGeom>
            <a:avLst/>
            <a:gdLst/>
            <a:ahLst/>
            <a:cxnLst/>
            <a:rect l="l" t="t" r="r" b="b"/>
            <a:pathLst>
              <a:path w="1152525" h="45719">
                <a:moveTo>
                  <a:pt x="1152131" y="0"/>
                </a:moveTo>
                <a:lnTo>
                  <a:pt x="0" y="0"/>
                </a:lnTo>
                <a:lnTo>
                  <a:pt x="0" y="45718"/>
                </a:lnTo>
                <a:lnTo>
                  <a:pt x="1152131" y="45718"/>
                </a:lnTo>
                <a:lnTo>
                  <a:pt x="1152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0531" y="0"/>
            <a:ext cx="323850" cy="5143500"/>
          </a:xfrm>
          <a:custGeom>
            <a:avLst/>
            <a:gdLst/>
            <a:ahLst/>
            <a:cxnLst/>
            <a:rect l="l" t="t" r="r" b="b"/>
            <a:pathLst>
              <a:path w="323850" h="5143500">
                <a:moveTo>
                  <a:pt x="0" y="5143500"/>
                </a:moveTo>
                <a:lnTo>
                  <a:pt x="323469" y="5143500"/>
                </a:lnTo>
                <a:lnTo>
                  <a:pt x="323469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84570" cy="5143500"/>
          </a:xfrm>
          <a:custGeom>
            <a:avLst/>
            <a:gdLst/>
            <a:ahLst/>
            <a:cxnLst/>
            <a:rect l="l" t="t" r="r" b="b"/>
            <a:pathLst>
              <a:path w="6084570" h="5143500">
                <a:moveTo>
                  <a:pt x="0" y="5143500"/>
                </a:moveTo>
                <a:lnTo>
                  <a:pt x="6084189" y="5143500"/>
                </a:lnTo>
                <a:lnTo>
                  <a:pt x="6084189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84189" y="0"/>
            <a:ext cx="2736850" cy="5143500"/>
            <a:chOff x="6084189" y="0"/>
            <a:chExt cx="2736850" cy="5143500"/>
          </a:xfrm>
        </p:grpSpPr>
        <p:sp>
          <p:nvSpPr>
            <p:cNvPr id="5" name="object 5"/>
            <p:cNvSpPr/>
            <p:nvPr/>
          </p:nvSpPr>
          <p:spPr>
            <a:xfrm>
              <a:off x="6084189" y="0"/>
              <a:ext cx="2736850" cy="5143500"/>
            </a:xfrm>
            <a:custGeom>
              <a:avLst/>
              <a:gdLst/>
              <a:ahLst/>
              <a:cxnLst/>
              <a:rect l="l" t="t" r="r" b="b"/>
              <a:pathLst>
                <a:path w="2736850" h="5143500">
                  <a:moveTo>
                    <a:pt x="273634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736341" y="5143500"/>
                  </a:lnTo>
                  <a:lnTo>
                    <a:pt x="273634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6490" y="2724150"/>
              <a:ext cx="1152525" cy="45720"/>
            </a:xfrm>
            <a:custGeom>
              <a:avLst/>
              <a:gdLst/>
              <a:ahLst/>
              <a:cxnLst/>
              <a:rect l="l" t="t" r="r" b="b"/>
              <a:pathLst>
                <a:path w="1152525" h="45719">
                  <a:moveTo>
                    <a:pt x="115213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152131" y="45718"/>
                  </a:lnTo>
                  <a:lnTo>
                    <a:pt x="1152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267" y="339089"/>
            <a:ext cx="33064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06490" y="1398688"/>
            <a:ext cx="1400175" cy="124264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200" spc="-400" dirty="0">
                <a:solidFill>
                  <a:srgbClr val="FFFFFF"/>
                </a:solidFill>
              </a:rPr>
              <a:t>Fasilitas</a:t>
            </a:r>
            <a:endParaRPr sz="3200" dirty="0"/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spc="-295" dirty="0">
                <a:solidFill>
                  <a:srgbClr val="FFFFFF"/>
                </a:solidFill>
              </a:rPr>
              <a:t>Gudang</a:t>
            </a:r>
            <a:br>
              <a:rPr lang="en-US" sz="2000" spc="-295" dirty="0">
                <a:solidFill>
                  <a:srgbClr val="FFFFFF"/>
                </a:solidFill>
              </a:rPr>
            </a:br>
            <a:r>
              <a:rPr lang="en-ID" sz="2000" spc="-295" dirty="0">
                <a:solidFill>
                  <a:srgbClr val="FFFFFF"/>
                </a:solidFill>
              </a:rPr>
              <a:t>BATAM</a:t>
            </a:r>
            <a:endParaRPr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031EB6-D2B0-49A0-8703-514359DA7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5" y="2559362"/>
            <a:ext cx="3825118" cy="23277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23CC2E-90BA-440B-A439-0574167C8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6280" y="-685375"/>
            <a:ext cx="2151629" cy="3825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532" y="26976"/>
            <a:ext cx="5868670" cy="5143500"/>
          </a:xfrm>
          <a:custGeom>
            <a:avLst/>
            <a:gdLst/>
            <a:ahLst/>
            <a:cxnLst/>
            <a:rect l="l" t="t" r="r" b="b"/>
            <a:pathLst>
              <a:path w="5868670" h="5143500">
                <a:moveTo>
                  <a:pt x="0" y="5143500"/>
                </a:moveTo>
                <a:lnTo>
                  <a:pt x="5868111" y="5143500"/>
                </a:lnTo>
                <a:lnTo>
                  <a:pt x="5868111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9750" cy="5143500"/>
          </a:xfrm>
          <a:custGeom>
            <a:avLst/>
            <a:gdLst/>
            <a:ahLst/>
            <a:cxnLst/>
            <a:rect l="l" t="t" r="r" b="b"/>
            <a:pathLst>
              <a:path w="539750" h="5143500">
                <a:moveTo>
                  <a:pt x="0" y="5143500"/>
                </a:moveTo>
                <a:lnTo>
                  <a:pt x="539546" y="5143500"/>
                </a:lnTo>
                <a:lnTo>
                  <a:pt x="539546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546" y="0"/>
            <a:ext cx="2736850" cy="5143500"/>
          </a:xfrm>
          <a:custGeom>
            <a:avLst/>
            <a:gdLst/>
            <a:ahLst/>
            <a:cxnLst/>
            <a:rect l="l" t="t" r="r" b="b"/>
            <a:pathLst>
              <a:path w="2736850" h="5143500">
                <a:moveTo>
                  <a:pt x="2736342" y="0"/>
                </a:moveTo>
                <a:lnTo>
                  <a:pt x="0" y="0"/>
                </a:lnTo>
                <a:lnTo>
                  <a:pt x="0" y="5143500"/>
                </a:lnTo>
                <a:lnTo>
                  <a:pt x="2736342" y="5143500"/>
                </a:lnTo>
                <a:lnTo>
                  <a:pt x="2736342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3110" y="1428750"/>
            <a:ext cx="2623286" cy="15331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200" spc="-150" dirty="0" err="1">
                <a:solidFill>
                  <a:srgbClr val="FFFFFF"/>
                </a:solidFill>
              </a:rPr>
              <a:t>Fasilitas</a:t>
            </a:r>
            <a:r>
              <a:rPr lang="en-ID" sz="3200" spc="-150" dirty="0">
                <a:solidFill>
                  <a:srgbClr val="FFFFFF"/>
                </a:solidFill>
              </a:rPr>
              <a:t> Alat </a:t>
            </a:r>
            <a:r>
              <a:rPr lang="en-ID" sz="3200" spc="-150" dirty="0" err="1">
                <a:solidFill>
                  <a:srgbClr val="FFFFFF"/>
                </a:solidFill>
              </a:rPr>
              <a:t>Berat</a:t>
            </a:r>
            <a:r>
              <a:rPr lang="en-ID" sz="3200" spc="-150" dirty="0">
                <a:solidFill>
                  <a:srgbClr val="FFFFFF"/>
                </a:solidFill>
              </a:rPr>
              <a:t> &amp; Lori</a:t>
            </a:r>
            <a:br>
              <a:rPr lang="en-ID" sz="3200" spc="-150" dirty="0">
                <a:solidFill>
                  <a:srgbClr val="FFFFFF"/>
                </a:solidFill>
              </a:rPr>
            </a:br>
            <a:r>
              <a:rPr lang="en-ID" sz="3200" spc="-150" dirty="0">
                <a:solidFill>
                  <a:srgbClr val="FFFFFF"/>
                </a:solidFill>
              </a:rPr>
              <a:t>PASIR GUDANG</a:t>
            </a:r>
            <a:endParaRPr sz="3200" spc="-150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A60643C8-683C-4610-BF28-A946B7554B80}"/>
              </a:ext>
            </a:extLst>
          </p:cNvPr>
          <p:cNvSpPr/>
          <p:nvPr/>
        </p:nvSpPr>
        <p:spPr>
          <a:xfrm>
            <a:off x="653110" y="2530897"/>
            <a:ext cx="1152525" cy="45720"/>
          </a:xfrm>
          <a:custGeom>
            <a:avLst/>
            <a:gdLst/>
            <a:ahLst/>
            <a:cxnLst/>
            <a:rect l="l" t="t" r="r" b="b"/>
            <a:pathLst>
              <a:path w="1152525" h="45719">
                <a:moveTo>
                  <a:pt x="1152131" y="0"/>
                </a:moveTo>
                <a:lnTo>
                  <a:pt x="0" y="0"/>
                </a:lnTo>
                <a:lnTo>
                  <a:pt x="0" y="45718"/>
                </a:lnTo>
                <a:lnTo>
                  <a:pt x="1152131" y="45718"/>
                </a:lnTo>
                <a:lnTo>
                  <a:pt x="1152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D07511-D7B5-4AC2-A9B6-D5B6421F9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50" y="420569"/>
            <a:ext cx="1704486" cy="2052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AC4127-033C-4CA1-A283-31278974C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25" y="26976"/>
            <a:ext cx="2318606" cy="1602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C5CC03-BEB2-4761-968D-955C8A459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6" y="154587"/>
            <a:ext cx="1662020" cy="2011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505DD-AE64-47C3-BD60-6DA758BB6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00" y="3026632"/>
            <a:ext cx="1539072" cy="2052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8AFB9-45F1-4E6C-84C5-DCCC88E08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86" y="2525596"/>
            <a:ext cx="2409515" cy="180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0ECC8-EB0A-4524-BA3B-4360EF4DB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0" y="2150406"/>
            <a:ext cx="1835222" cy="13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0531" y="0"/>
            <a:ext cx="323850" cy="5143500"/>
          </a:xfrm>
          <a:custGeom>
            <a:avLst/>
            <a:gdLst/>
            <a:ahLst/>
            <a:cxnLst/>
            <a:rect l="l" t="t" r="r" b="b"/>
            <a:pathLst>
              <a:path w="323850" h="5143500">
                <a:moveTo>
                  <a:pt x="0" y="5143500"/>
                </a:moveTo>
                <a:lnTo>
                  <a:pt x="323469" y="5143500"/>
                </a:lnTo>
                <a:lnTo>
                  <a:pt x="323469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84189" y="0"/>
            <a:ext cx="2736850" cy="5143500"/>
            <a:chOff x="6084189" y="0"/>
            <a:chExt cx="2736850" cy="5143500"/>
          </a:xfrm>
        </p:grpSpPr>
        <p:sp>
          <p:nvSpPr>
            <p:cNvPr id="5" name="object 5"/>
            <p:cNvSpPr/>
            <p:nvPr/>
          </p:nvSpPr>
          <p:spPr>
            <a:xfrm>
              <a:off x="6084189" y="0"/>
              <a:ext cx="2736850" cy="5143500"/>
            </a:xfrm>
            <a:custGeom>
              <a:avLst/>
              <a:gdLst/>
              <a:ahLst/>
              <a:cxnLst/>
              <a:rect l="l" t="t" r="r" b="b"/>
              <a:pathLst>
                <a:path w="2736850" h="5143500">
                  <a:moveTo>
                    <a:pt x="273634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736341" y="5143500"/>
                  </a:lnTo>
                  <a:lnTo>
                    <a:pt x="273634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06490" y="2724150"/>
              <a:ext cx="1152525" cy="45720"/>
            </a:xfrm>
            <a:custGeom>
              <a:avLst/>
              <a:gdLst/>
              <a:ahLst/>
              <a:cxnLst/>
              <a:rect l="l" t="t" r="r" b="b"/>
              <a:pathLst>
                <a:path w="1152525" h="45719">
                  <a:moveTo>
                    <a:pt x="1152131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1152131" y="45718"/>
                  </a:lnTo>
                  <a:lnTo>
                    <a:pt x="1152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267" y="339089"/>
            <a:ext cx="33064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06490" y="1398688"/>
            <a:ext cx="1946910" cy="1550424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Gudang</a:t>
            </a:r>
            <a:br>
              <a:rPr lang="en-US" sz="2000" spc="-295" dirty="0">
                <a:solidFill>
                  <a:srgbClr val="FFFFFF"/>
                </a:solidFill>
              </a:rPr>
            </a:br>
            <a:r>
              <a:rPr lang="en-ID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 GUDAN</a:t>
            </a:r>
            <a:r>
              <a:rPr lang="en-ID" sz="2000" spc="-295" dirty="0">
                <a:solidFill>
                  <a:srgbClr val="FFFFFF"/>
                </a:solidFill>
              </a:rPr>
              <a:t>G	</a:t>
            </a:r>
            <a:endParaRPr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065E0-06DD-415A-8E34-1D26199A7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3" y="1418047"/>
            <a:ext cx="1913010" cy="1434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A4F93-79D0-400A-AFA9-B626D8B92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50" y="2852804"/>
            <a:ext cx="2195480" cy="158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48E22-EF41-4239-B579-5ADF77900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42" y="27248"/>
            <a:ext cx="1976941" cy="1371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BCF5C-1F4A-48E2-86AB-5F30F2B87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-10704"/>
            <a:ext cx="1905000" cy="1428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DBA555-4762-40D5-A154-8593BBBE4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17" y="1385935"/>
            <a:ext cx="1992906" cy="145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AC57D0-8A07-4DB9-A5BB-1D69B2B5C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7" y="1398688"/>
            <a:ext cx="2124213" cy="1454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7718C0-FCC2-43B6-91F1-2A1B9866D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48" y="-14268"/>
            <a:ext cx="2124213" cy="14129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18E639-0069-4D4F-A7EB-39F4B6D89D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804"/>
            <a:ext cx="2085106" cy="15638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0E3351-3895-4109-9D4F-949F6C982C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33" y="4091351"/>
            <a:ext cx="1745990" cy="10521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6B38D9-689F-4BB6-A0E9-238285697C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19" y="2852805"/>
            <a:ext cx="1745991" cy="12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2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80858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105"/>
              </a:spcBef>
            </a:pPr>
            <a:r>
              <a:rPr lang="en-US" sz="2400" spc="-150" dirty="0"/>
              <a:t>Perusahaan yang </a:t>
            </a:r>
            <a:r>
              <a:rPr lang="en-US" sz="2400" spc="-150" dirty="0" err="1"/>
              <a:t>bekerja</a:t>
            </a:r>
            <a:r>
              <a:rPr lang="en-US" sz="2400" spc="-150" dirty="0"/>
              <a:t> </a:t>
            </a:r>
            <a:r>
              <a:rPr lang="en-US" sz="2400" spc="-150" dirty="0" err="1"/>
              <a:t>sama</a:t>
            </a:r>
            <a:r>
              <a:rPr lang="en-US" sz="2400" spc="-150" dirty="0"/>
              <a:t> </a:t>
            </a:r>
            <a:r>
              <a:rPr lang="en-US" sz="2400" spc="-150" dirty="0" err="1"/>
              <a:t>dengan</a:t>
            </a:r>
            <a:r>
              <a:rPr lang="en-US" sz="2400" spc="-150" dirty="0"/>
              <a:t> PT. </a:t>
            </a:r>
            <a:r>
              <a:rPr lang="en-US" sz="2400" spc="-150" dirty="0" err="1"/>
              <a:t>Maritim</a:t>
            </a:r>
            <a:r>
              <a:rPr lang="en-US" sz="2400" spc="-150" dirty="0"/>
              <a:t> Abadi </a:t>
            </a:r>
            <a:r>
              <a:rPr lang="en-US" sz="2400" spc="-150" dirty="0" err="1"/>
              <a:t>Rezeki</a:t>
            </a:r>
            <a:endParaRPr sz="2400" spc="-15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87584E8-CBB3-4D34-A02D-9E32E14EA9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04"/>
          <a:stretch/>
        </p:blipFill>
        <p:spPr>
          <a:xfrm>
            <a:off x="971550" y="871710"/>
            <a:ext cx="7205943" cy="4157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268</Words>
  <Application>Microsoft Office PowerPoint</Application>
  <PresentationFormat>On-screen Show (16:9)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Office Theme</vt:lpstr>
      <vt:lpstr>Profil Perusahaan 2022</vt:lpstr>
      <vt:lpstr>Profil Perusahaan</vt:lpstr>
      <vt:lpstr>Struktur  Organisasi</vt:lpstr>
      <vt:lpstr>Visi &amp; Misi</vt:lpstr>
      <vt:lpstr>Fasilitas Alat Berat &amp; Lori BATAM</vt:lpstr>
      <vt:lpstr>Fasilitas Gudang BATAM</vt:lpstr>
      <vt:lpstr>Fasilitas Alat Berat &amp; Lori PASIR GUDANG</vt:lpstr>
      <vt:lpstr>Fasilitas Gudang PASIR GUDANG </vt:lpstr>
      <vt:lpstr>Perusahaan yang bekerja sama dengan PT. Maritim Abadi Rezeki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User</cp:lastModifiedBy>
  <cp:revision>26</cp:revision>
  <dcterms:created xsi:type="dcterms:W3CDTF">2022-03-28T08:41:50Z</dcterms:created>
  <dcterms:modified xsi:type="dcterms:W3CDTF">2022-09-01T08:20:50Z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2022-03-28T00:00:00Z</vt:filetime>
  </property>
</Properties>
</file>